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82" r:id="rId3"/>
    <p:sldId id="284" r:id="rId4"/>
    <p:sldId id="283" r:id="rId5"/>
    <p:sldId id="285" r:id="rId6"/>
    <p:sldId id="259" r:id="rId7"/>
    <p:sldId id="277" r:id="rId8"/>
    <p:sldId id="257" r:id="rId9"/>
    <p:sldId id="258" r:id="rId10"/>
    <p:sldId id="260" r:id="rId11"/>
    <p:sldId id="261" r:id="rId12"/>
    <p:sldId id="262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6" r:id="rId25"/>
    <p:sldId id="275" r:id="rId26"/>
    <p:sldId id="278" r:id="rId27"/>
    <p:sldId id="279" r:id="rId28"/>
    <p:sldId id="280" r:id="rId29"/>
    <p:sldId id="281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4"/>
    <p:restoredTop sz="94851"/>
  </p:normalViewPr>
  <p:slideViewPr>
    <p:cSldViewPr snapToGrid="0" snapToObjects="1">
      <p:cViewPr>
        <p:scale>
          <a:sx n="95" d="100"/>
          <a:sy n="95" d="100"/>
        </p:scale>
        <p:origin x="76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9/16/21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011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Projection Bias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Ravi Kiran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42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299552"/>
            <a:ext cx="9520158" cy="1049235"/>
          </a:xfrm>
        </p:spPr>
        <p:txBody>
          <a:bodyPr/>
          <a:lstStyle/>
          <a:p>
            <a:r>
              <a:rPr lang="en-US" b="1" dirty="0"/>
              <a:t>Projection </a:t>
            </a:r>
            <a:r>
              <a:rPr lang="en-US" b="1" dirty="0" smtClean="0"/>
              <a:t>Bias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348787"/>
            <a:ext cx="10079550" cy="4601637"/>
          </a:xfrm>
        </p:spPr>
        <p:txBody>
          <a:bodyPr>
            <a:noAutofit/>
          </a:bodyPr>
          <a:lstStyle/>
          <a:p>
            <a:pPr algn="just"/>
            <a:r>
              <a:rPr lang="en-US" sz="2400" dirty="0"/>
              <a:t>Proje</a:t>
            </a:r>
            <a:r>
              <a:rPr lang="en-US" sz="2400" b="1" dirty="0"/>
              <a:t>ction bias </a:t>
            </a:r>
            <a:r>
              <a:rPr lang="en-US" sz="2400" dirty="0"/>
              <a:t>becomes a problem when </a:t>
            </a:r>
            <a:r>
              <a:rPr lang="en-US" sz="2400" b="1" dirty="0"/>
              <a:t>we let decisions made in present </a:t>
            </a:r>
            <a:r>
              <a:rPr lang="en-US" sz="2400" dirty="0"/>
              <a:t>according to </a:t>
            </a:r>
            <a:r>
              <a:rPr lang="en-US" sz="2400" b="1" dirty="0"/>
              <a:t>our current taste &amp; preferences </a:t>
            </a:r>
            <a:r>
              <a:rPr lang="en-US" sz="2400" dirty="0"/>
              <a:t>which </a:t>
            </a:r>
            <a:r>
              <a:rPr lang="en-US" sz="2400" b="1" dirty="0"/>
              <a:t>affect our future goals and long-term habits. </a:t>
            </a:r>
            <a:endParaRPr lang="en-US" sz="2400" b="1" dirty="0" smtClean="0"/>
          </a:p>
          <a:p>
            <a:pPr algn="just"/>
            <a:r>
              <a:rPr lang="en-US" sz="2400" dirty="0" smtClean="0"/>
              <a:t>When </a:t>
            </a:r>
            <a:r>
              <a:rPr lang="en-US" sz="2400" dirty="0"/>
              <a:t>ordering food at the beginning of a meal, people must predict how hungry they will be at the end of the meal. </a:t>
            </a:r>
            <a:endParaRPr lang="en-US" sz="2400" dirty="0" smtClean="0"/>
          </a:p>
          <a:p>
            <a:pPr algn="just"/>
            <a:r>
              <a:rPr lang="en-US" sz="2400" b="1" dirty="0" smtClean="0"/>
              <a:t>Projection </a:t>
            </a:r>
            <a:r>
              <a:rPr lang="en-US" sz="2400" b="1" dirty="0"/>
              <a:t>Bias </a:t>
            </a:r>
            <a:r>
              <a:rPr lang="en-US" sz="2400" dirty="0"/>
              <a:t>can cause people to order too much food at the beginning of </a:t>
            </a:r>
            <a:r>
              <a:rPr lang="en-US" sz="2400" dirty="0" smtClean="0"/>
              <a:t>meal.</a:t>
            </a:r>
          </a:p>
          <a:p>
            <a:pPr algn="just"/>
            <a:r>
              <a:rPr lang="en-US" sz="2400" b="1" dirty="0" smtClean="0"/>
              <a:t>Projection </a:t>
            </a:r>
            <a:r>
              <a:rPr lang="en-US" sz="2400" b="1" dirty="0"/>
              <a:t>Bias </a:t>
            </a:r>
            <a:r>
              <a:rPr lang="en-US" sz="2400" dirty="0"/>
              <a:t>can cause people </a:t>
            </a:r>
            <a:r>
              <a:rPr lang="en-US" sz="2400" dirty="0" smtClean="0"/>
              <a:t>un-addicted </a:t>
            </a:r>
            <a:r>
              <a:rPr lang="en-US" sz="2400" dirty="0"/>
              <a:t>to cigarettes to </a:t>
            </a:r>
            <a:r>
              <a:rPr lang="en-US" sz="2400" b="1" dirty="0"/>
              <a:t>underestimate the power of and drawbacks of addiction. </a:t>
            </a:r>
            <a:r>
              <a:rPr lang="en-US" sz="2400" dirty="0"/>
              <a:t>(</a:t>
            </a:r>
            <a:r>
              <a:rPr lang="en-US" sz="2400" dirty="0" err="1"/>
              <a:t>Loewenstein</a:t>
            </a:r>
            <a:r>
              <a:rPr lang="en-US" sz="2400" dirty="0"/>
              <a:t>, 2005)</a:t>
            </a:r>
          </a:p>
        </p:txBody>
      </p:sp>
    </p:spTree>
    <p:extLst>
      <p:ext uri="{BB962C8B-B14F-4D97-AF65-F5344CB8AC3E}">
        <p14:creationId xmlns:p14="http://schemas.microsoft.com/office/powerpoint/2010/main" val="107192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706" y="94570"/>
            <a:ext cx="9944265" cy="732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0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383605"/>
            <a:ext cx="9520158" cy="1049235"/>
          </a:xfrm>
        </p:spPr>
        <p:txBody>
          <a:bodyPr/>
          <a:lstStyle/>
          <a:p>
            <a:r>
              <a:rPr lang="en-US" b="1" dirty="0"/>
              <a:t>Projection </a:t>
            </a:r>
            <a:r>
              <a:rPr lang="en-US" b="1" dirty="0" smtClean="0"/>
              <a:t>Bias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567543"/>
            <a:ext cx="10261600" cy="4630056"/>
          </a:xfrm>
        </p:spPr>
        <p:txBody>
          <a:bodyPr/>
          <a:lstStyle/>
          <a:p>
            <a:pPr algn="just"/>
            <a:r>
              <a:rPr lang="en-US" sz="2400" dirty="0"/>
              <a:t>Projection bias can cause </a:t>
            </a:r>
            <a:r>
              <a:rPr lang="en-US" sz="2400" b="1" dirty="0"/>
              <a:t>misguided purchases of durable goods</a:t>
            </a:r>
          </a:p>
          <a:p>
            <a:pPr algn="just"/>
            <a:r>
              <a:rPr lang="en-US" sz="2400" dirty="0"/>
              <a:t>In the United States, according to a study done, </a:t>
            </a:r>
            <a:r>
              <a:rPr lang="en-US" sz="2400" b="1" dirty="0"/>
              <a:t>Weather clouds people’s judgment </a:t>
            </a:r>
            <a:r>
              <a:rPr lang="en-US" sz="2400" dirty="0"/>
              <a:t>when it comes to </a:t>
            </a:r>
            <a:r>
              <a:rPr lang="en-US" sz="2400" b="1" dirty="0"/>
              <a:t>buying cars and homes</a:t>
            </a:r>
            <a:r>
              <a:rPr lang="en-US" sz="2400" dirty="0"/>
              <a:t>, according to </a:t>
            </a:r>
            <a:r>
              <a:rPr lang="en-US" sz="2400" b="1" dirty="0"/>
              <a:t>Projection Bias in the Car and Housing Markets</a:t>
            </a:r>
            <a:r>
              <a:rPr lang="en-US" sz="2400" dirty="0"/>
              <a:t>. </a:t>
            </a:r>
            <a:endParaRPr lang="en-US" sz="2400" dirty="0" smtClean="0"/>
          </a:p>
          <a:p>
            <a:pPr algn="just"/>
            <a:r>
              <a:rPr lang="en-US" sz="2400" dirty="0" smtClean="0"/>
              <a:t>If </a:t>
            </a:r>
            <a:r>
              <a:rPr lang="en-US" sz="2400" dirty="0"/>
              <a:t>it’s </a:t>
            </a:r>
            <a:r>
              <a:rPr lang="en-US" sz="2400" b="1" dirty="0"/>
              <a:t>warm or sunny, they’re more likely to buy a convertible</a:t>
            </a:r>
            <a:r>
              <a:rPr lang="en-US" sz="2400" dirty="0"/>
              <a:t>. </a:t>
            </a:r>
            <a:endParaRPr lang="en-US" sz="2400" dirty="0" smtClean="0"/>
          </a:p>
          <a:p>
            <a:pPr algn="just"/>
            <a:r>
              <a:rPr lang="en-US" sz="2400" dirty="0" smtClean="0"/>
              <a:t>After </a:t>
            </a:r>
            <a:r>
              <a:rPr lang="en-US" sz="2400" dirty="0"/>
              <a:t>a </a:t>
            </a:r>
            <a:r>
              <a:rPr lang="en-US" sz="2400" b="1" dirty="0"/>
              <a:t>snowstorm,</a:t>
            </a:r>
            <a:r>
              <a:rPr lang="en-US" sz="2400" dirty="0"/>
              <a:t> they’re more likely to </a:t>
            </a:r>
            <a:r>
              <a:rPr lang="en-US" sz="2400" b="1" dirty="0"/>
              <a:t>buy a four-wheel-drive vehicle </a:t>
            </a:r>
            <a:r>
              <a:rPr lang="en-US" sz="2400" dirty="0"/>
              <a:t>and, </a:t>
            </a:r>
            <a:r>
              <a:rPr lang="en-US" sz="2400" b="1" dirty="0"/>
              <a:t>when it’s cold, a black car or truck</a:t>
            </a:r>
            <a:r>
              <a:rPr lang="en-US" sz="2400" dirty="0"/>
              <a:t>. </a:t>
            </a:r>
            <a:endParaRPr lang="en-US" sz="2400" dirty="0" smtClean="0"/>
          </a:p>
          <a:p>
            <a:pPr algn="just"/>
            <a:r>
              <a:rPr lang="en-US" sz="2400" dirty="0" smtClean="0"/>
              <a:t>Buyers </a:t>
            </a:r>
            <a:r>
              <a:rPr lang="en-US" sz="2400" dirty="0"/>
              <a:t>pay </a:t>
            </a:r>
            <a:r>
              <a:rPr lang="en-US" sz="2400" b="1" dirty="0"/>
              <a:t>more for a home with a swimming pool </a:t>
            </a:r>
            <a:r>
              <a:rPr lang="en-US" sz="2400" dirty="0"/>
              <a:t>when it’s </a:t>
            </a:r>
            <a:r>
              <a:rPr lang="en-US" sz="2400" b="1" dirty="0"/>
              <a:t>hot </a:t>
            </a:r>
            <a:r>
              <a:rPr lang="en-US" sz="2400" dirty="0"/>
              <a:t>than when</a:t>
            </a:r>
            <a:r>
              <a:rPr lang="en-US" dirty="0"/>
              <a:t> it’s </a:t>
            </a:r>
            <a:r>
              <a:rPr lang="en-US" b="1" dirty="0"/>
              <a:t>cold.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156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610" y="0"/>
            <a:ext cx="9520158" cy="1049235"/>
          </a:xfrm>
        </p:spPr>
        <p:txBody>
          <a:bodyPr/>
          <a:lstStyle/>
          <a:p>
            <a:r>
              <a:rPr lang="en-US" smtClean="0"/>
              <a:t>Projection </a:t>
            </a:r>
            <a:r>
              <a:rPr lang="en-US" dirty="0" smtClean="0"/>
              <a:t>B</a:t>
            </a:r>
            <a:r>
              <a:rPr lang="en-US" smtClean="0"/>
              <a:t>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610" y="1161143"/>
            <a:ext cx="10357703" cy="5152571"/>
          </a:xfrm>
        </p:spPr>
        <p:txBody>
          <a:bodyPr>
            <a:normAutofit/>
          </a:bodyPr>
          <a:lstStyle/>
          <a:p>
            <a:r>
              <a:rPr lang="en-US" b="1" dirty="0" err="1" smtClean="0"/>
              <a:t>Loewenstein</a:t>
            </a:r>
            <a:r>
              <a:rPr lang="en-US" b="1" dirty="0"/>
              <a:t>, </a:t>
            </a:r>
            <a:r>
              <a:rPr lang="en-US" b="1" dirty="0" err="1"/>
              <a:t>O’Donoghue</a:t>
            </a:r>
            <a:r>
              <a:rPr lang="en-US" b="1" dirty="0"/>
              <a:t> and Rabin (2003) </a:t>
            </a:r>
            <a:r>
              <a:rPr lang="en-US" dirty="0" smtClean="0"/>
              <a:t>proposed </a:t>
            </a:r>
            <a:r>
              <a:rPr lang="en-US" dirty="0"/>
              <a:t>a simple model as follows: </a:t>
            </a:r>
            <a:endParaRPr lang="en-US" dirty="0" smtClean="0"/>
          </a:p>
          <a:p>
            <a:r>
              <a:rPr lang="en-US" dirty="0" smtClean="0"/>
              <a:t>assume </a:t>
            </a:r>
            <a:r>
              <a:rPr lang="en-US" dirty="0"/>
              <a:t>that </a:t>
            </a:r>
            <a:r>
              <a:rPr lang="en-US" b="1" dirty="0"/>
              <a:t>utility </a:t>
            </a:r>
            <a:r>
              <a:rPr lang="en-US" b="1" i="1" dirty="0"/>
              <a:t>u </a:t>
            </a:r>
            <a:r>
              <a:rPr lang="en-US" dirty="0"/>
              <a:t>is a function of </a:t>
            </a:r>
            <a:r>
              <a:rPr lang="en-US" b="1" dirty="0"/>
              <a:t>consumption </a:t>
            </a:r>
            <a:r>
              <a:rPr lang="en-US" b="1" i="1" dirty="0"/>
              <a:t>c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b="1" dirty="0"/>
              <a:t>of state variable </a:t>
            </a:r>
            <a:r>
              <a:rPr lang="en-US" b="1" i="1" dirty="0"/>
              <a:t>s </a:t>
            </a:r>
            <a:r>
              <a:rPr lang="en-US" dirty="0"/>
              <a:t>(which incorporates tastes or preferences), so that </a:t>
            </a:r>
          </a:p>
          <a:p>
            <a:r>
              <a:rPr lang="en-US" b="1" i="1" dirty="0"/>
              <a:t>u </a:t>
            </a:r>
            <a:r>
              <a:rPr lang="en-US" b="1" dirty="0"/>
              <a:t>= </a:t>
            </a:r>
            <a:r>
              <a:rPr lang="en-US" b="1" i="1" dirty="0"/>
              <a:t>u</a:t>
            </a:r>
            <a:r>
              <a:rPr lang="en-US" b="1" dirty="0"/>
              <a:t>(</a:t>
            </a:r>
            <a:r>
              <a:rPr lang="en-US" b="1" i="1" dirty="0"/>
              <a:t>c</a:t>
            </a:r>
            <a:r>
              <a:rPr lang="en-US" b="1" dirty="0"/>
              <a:t>, </a:t>
            </a:r>
            <a:r>
              <a:rPr lang="en-US" b="1" i="1" dirty="0"/>
              <a:t>s</a:t>
            </a:r>
            <a:r>
              <a:rPr lang="en-US" b="1" dirty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The </a:t>
            </a:r>
            <a:r>
              <a:rPr lang="en-US" b="1" dirty="0"/>
              <a:t>current</a:t>
            </a:r>
            <a:r>
              <a:rPr lang="en-US" dirty="0"/>
              <a:t> </a:t>
            </a:r>
            <a:r>
              <a:rPr lang="en-US" b="1" dirty="0"/>
              <a:t>state is </a:t>
            </a:r>
            <a:r>
              <a:rPr lang="en-US" b="1" i="1" dirty="0" smtClean="0"/>
              <a:t>s</a:t>
            </a:r>
            <a:r>
              <a:rPr lang="en-US" b="1" dirty="0" smtClean="0"/>
              <a:t>’ </a:t>
            </a:r>
            <a:r>
              <a:rPr lang="en-US" dirty="0" smtClean="0"/>
              <a:t>and </a:t>
            </a:r>
            <a:r>
              <a:rPr lang="en-US" dirty="0"/>
              <a:t>the (unknown) </a:t>
            </a:r>
            <a:r>
              <a:rPr lang="en-US" b="1" dirty="0"/>
              <a:t>future state is </a:t>
            </a:r>
            <a:r>
              <a:rPr lang="en-US" b="1" i="1" dirty="0"/>
              <a:t>s</a:t>
            </a:r>
            <a:r>
              <a:rPr lang="en-US" b="1" dirty="0"/>
              <a:t>. </a:t>
            </a:r>
            <a:r>
              <a:rPr lang="en-US" dirty="0"/>
              <a:t>Then, when predicting the </a:t>
            </a:r>
            <a:r>
              <a:rPr lang="en-US" dirty="0" smtClean="0"/>
              <a:t>future </a:t>
            </a:r>
            <a:r>
              <a:rPr lang="en-US" dirty="0"/>
              <a:t>utility </a:t>
            </a:r>
            <a:r>
              <a:rPr lang="en-US" b="1" i="1" dirty="0" smtClean="0"/>
              <a:t>u ̂</a:t>
            </a:r>
            <a:r>
              <a:rPr lang="en-US" b="1" dirty="0"/>
              <a:t>(</a:t>
            </a:r>
            <a:r>
              <a:rPr lang="en-US" b="1" i="1" dirty="0"/>
              <a:t>c</a:t>
            </a:r>
            <a:r>
              <a:rPr lang="en-US" b="1" dirty="0"/>
              <a:t>, </a:t>
            </a:r>
            <a:r>
              <a:rPr lang="en-US" b="1" i="1" dirty="0"/>
              <a:t>s</a:t>
            </a:r>
            <a:r>
              <a:rPr lang="en-US" b="1" dirty="0"/>
              <a:t>), </a:t>
            </a:r>
            <a:r>
              <a:rPr lang="en-US" dirty="0"/>
              <a:t>a person with </a:t>
            </a:r>
            <a:r>
              <a:rPr lang="en-US" b="1" dirty="0"/>
              <a:t>projection bias </a:t>
            </a:r>
            <a:r>
              <a:rPr lang="en-US" dirty="0"/>
              <a:t>expects utility</a:t>
            </a:r>
            <a:br>
              <a:rPr lang="en-US" dirty="0"/>
            </a:br>
            <a:r>
              <a:rPr lang="en-US" sz="2400" b="1" i="1" dirty="0"/>
              <a:t>û</a:t>
            </a:r>
            <a:r>
              <a:rPr lang="en-US" sz="2400" b="1" dirty="0"/>
              <a:t>(</a:t>
            </a:r>
            <a:r>
              <a:rPr lang="en-US" sz="2400" b="1" i="1" dirty="0"/>
              <a:t>c</a:t>
            </a:r>
            <a:r>
              <a:rPr lang="en-US" sz="2400" b="1" dirty="0"/>
              <a:t>, </a:t>
            </a:r>
            <a:r>
              <a:rPr lang="en-US" sz="2400" b="1" i="1" dirty="0"/>
              <a:t>s</a:t>
            </a:r>
            <a:r>
              <a:rPr lang="en-US" sz="2400" b="1" dirty="0"/>
              <a:t>) = (1 </a:t>
            </a:r>
            <a:r>
              <a:rPr lang="en-US" sz="2400" b="1" dirty="0" smtClean="0"/>
              <a:t>-</a:t>
            </a:r>
            <a:r>
              <a:rPr lang="en-US" sz="2400" dirty="0"/>
              <a:t> </a:t>
            </a:r>
            <a:r>
              <a:rPr lang="en-US" sz="2400" dirty="0" smtClean="0"/>
              <a:t>⍺</a:t>
            </a:r>
            <a:r>
              <a:rPr lang="en-US" sz="2400" b="1" dirty="0" smtClean="0"/>
              <a:t>)</a:t>
            </a:r>
            <a:r>
              <a:rPr lang="en-US" sz="2400" b="1" i="1" dirty="0"/>
              <a:t>u</a:t>
            </a:r>
            <a:r>
              <a:rPr lang="en-US" sz="2400" b="1" dirty="0"/>
              <a:t>(</a:t>
            </a:r>
            <a:r>
              <a:rPr lang="en-US" sz="2400" b="1" i="1" dirty="0"/>
              <a:t>c</a:t>
            </a:r>
            <a:r>
              <a:rPr lang="en-US" sz="2400" b="1" dirty="0"/>
              <a:t>, </a:t>
            </a:r>
            <a:r>
              <a:rPr lang="en-US" sz="2400" b="1" i="1" dirty="0"/>
              <a:t>s</a:t>
            </a:r>
            <a:r>
              <a:rPr lang="en-US" sz="2400" b="1" dirty="0"/>
              <a:t>) + </a:t>
            </a:r>
            <a:r>
              <a:rPr lang="en-US" sz="2400" dirty="0" smtClean="0"/>
              <a:t>⍺</a:t>
            </a:r>
            <a:r>
              <a:rPr lang="en-US" sz="2400" b="1" i="1" dirty="0" smtClean="0"/>
              <a:t>u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c</a:t>
            </a:r>
            <a:r>
              <a:rPr lang="en-US" sz="2400" b="1" dirty="0"/>
              <a:t>, </a:t>
            </a:r>
            <a:r>
              <a:rPr lang="en-US" sz="2400" b="1" i="1" dirty="0" smtClean="0"/>
              <a:t>s</a:t>
            </a:r>
            <a:r>
              <a:rPr lang="en-US" sz="2400" b="1" dirty="0" smtClean="0"/>
              <a:t>’) </a:t>
            </a:r>
          </a:p>
          <a:p>
            <a:r>
              <a:rPr lang="en-US" dirty="0" smtClean="0"/>
              <a:t>whereas </a:t>
            </a:r>
            <a:r>
              <a:rPr lang="en-US" dirty="0"/>
              <a:t>the person without projection bias (who has complete knowledge about the future state </a:t>
            </a:r>
            <a:r>
              <a:rPr lang="en-US" i="1" dirty="0"/>
              <a:t>s</a:t>
            </a:r>
            <a:r>
              <a:rPr lang="en-US" dirty="0"/>
              <a:t>) has expected utility </a:t>
            </a:r>
            <a:r>
              <a:rPr lang="en-US" b="1" i="1" dirty="0"/>
              <a:t>û</a:t>
            </a:r>
            <a:r>
              <a:rPr lang="en-US" b="1" dirty="0"/>
              <a:t>(</a:t>
            </a:r>
            <a:r>
              <a:rPr lang="en-US" b="1" i="1" dirty="0"/>
              <a:t>c</a:t>
            </a:r>
            <a:r>
              <a:rPr lang="en-US" b="1" dirty="0"/>
              <a:t>, </a:t>
            </a:r>
            <a:r>
              <a:rPr lang="en-US" b="1" i="1" dirty="0"/>
              <a:t>s</a:t>
            </a:r>
            <a:r>
              <a:rPr lang="en-US" b="1" dirty="0"/>
              <a:t>) = </a:t>
            </a:r>
            <a:r>
              <a:rPr lang="en-US" b="1" i="1" dirty="0"/>
              <a:t>u</a:t>
            </a:r>
            <a:r>
              <a:rPr lang="en-US" b="1" dirty="0"/>
              <a:t>(</a:t>
            </a:r>
            <a:r>
              <a:rPr lang="en-US" b="1" i="1" dirty="0"/>
              <a:t>c</a:t>
            </a:r>
            <a:r>
              <a:rPr lang="en-US" b="1" dirty="0"/>
              <a:t>, </a:t>
            </a:r>
            <a:r>
              <a:rPr lang="en-US" b="1" i="1" dirty="0"/>
              <a:t>s</a:t>
            </a:r>
            <a:r>
              <a:rPr lang="en-US" b="1" dirty="0"/>
              <a:t>). </a:t>
            </a:r>
            <a:endParaRPr lang="en-US" b="1" dirty="0" smtClean="0"/>
          </a:p>
          <a:p>
            <a:r>
              <a:rPr lang="en-US" dirty="0" smtClean="0"/>
              <a:t>The </a:t>
            </a:r>
            <a:r>
              <a:rPr lang="en-US" b="1" dirty="0" smtClean="0"/>
              <a:t>parameter </a:t>
            </a:r>
            <a:r>
              <a:rPr lang="en-US" dirty="0" smtClean="0"/>
              <a:t>⍺ (which must be between 0 and 1) </a:t>
            </a:r>
            <a:r>
              <a:rPr lang="en-US" b="1" dirty="0" smtClean="0"/>
              <a:t>measures the extent of projection bias,</a:t>
            </a:r>
            <a:r>
              <a:rPr lang="en-US" dirty="0" smtClean="0"/>
              <a:t> so that </a:t>
            </a:r>
            <a:r>
              <a:rPr lang="en-US" dirty="0"/>
              <a:t>if ⍺</a:t>
            </a:r>
            <a:r>
              <a:rPr lang="en-US" b="1" dirty="0" smtClean="0"/>
              <a:t> =0 </a:t>
            </a:r>
            <a:r>
              <a:rPr lang="en-US" dirty="0" smtClean="0"/>
              <a:t>there is no projection bias, and </a:t>
            </a:r>
            <a:r>
              <a:rPr lang="en-US" dirty="0"/>
              <a:t>if ⍺ </a:t>
            </a:r>
            <a:r>
              <a:rPr lang="en-US" b="1" dirty="0" smtClean="0"/>
              <a:t>= 1 </a:t>
            </a:r>
            <a:r>
              <a:rPr lang="en-US" dirty="0" smtClean="0"/>
              <a:t>there is full projection bias.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86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456176"/>
            <a:ext cx="9520158" cy="1049235"/>
          </a:xfrm>
        </p:spPr>
        <p:txBody>
          <a:bodyPr/>
          <a:lstStyle/>
          <a:p>
            <a:r>
              <a:rPr lang="en-US" b="1" dirty="0"/>
              <a:t>Hindsight </a:t>
            </a:r>
            <a:r>
              <a:rPr lang="en-US" b="1" dirty="0" smtClean="0"/>
              <a:t>Bias</a:t>
            </a:r>
            <a:endParaRPr lang="en-US" b="1" dirty="0"/>
          </a:p>
        </p:txBody>
      </p:sp>
      <p:sp>
        <p:nvSpPr>
          <p:cNvPr id="4" name="Cloud 3"/>
          <p:cNvSpPr/>
          <p:nvPr/>
        </p:nvSpPr>
        <p:spPr>
          <a:xfrm rot="20993215">
            <a:off x="2283560" y="1682872"/>
            <a:ext cx="5833480" cy="3917264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b="1" dirty="0"/>
              <a:t>Hindsight bias, also known as the </a:t>
            </a:r>
            <a:r>
              <a:rPr lang="en-US" sz="2000" b="1" dirty="0">
                <a:solidFill>
                  <a:srgbClr val="C00000"/>
                </a:solidFill>
              </a:rPr>
              <a:t>knew-it-all-along phenomenon </a:t>
            </a:r>
            <a:r>
              <a:rPr lang="en-US" sz="2000" b="1" dirty="0"/>
              <a:t>or </a:t>
            </a:r>
            <a:r>
              <a:rPr lang="en-US" sz="2000" b="1" dirty="0">
                <a:solidFill>
                  <a:srgbClr val="C00000"/>
                </a:solidFill>
              </a:rPr>
              <a:t>creeping determinism, </a:t>
            </a:r>
            <a:r>
              <a:rPr lang="en-US" sz="2000" b="1" dirty="0"/>
              <a:t>is the common tendency for people to perceive past events as having been more predictable than they actually were</a:t>
            </a:r>
          </a:p>
        </p:txBody>
      </p:sp>
    </p:spTree>
    <p:extLst>
      <p:ext uri="{BB962C8B-B14F-4D97-AF65-F5344CB8AC3E}">
        <p14:creationId xmlns:p14="http://schemas.microsoft.com/office/powerpoint/2010/main" val="212000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944" y="0"/>
            <a:ext cx="8844274" cy="617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29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140936"/>
            <a:ext cx="9520158" cy="1049235"/>
          </a:xfrm>
        </p:spPr>
        <p:txBody>
          <a:bodyPr/>
          <a:lstStyle/>
          <a:p>
            <a:r>
              <a:rPr lang="en-US" b="1" dirty="0" smtClean="0"/>
              <a:t>Hindsight Bias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190171"/>
            <a:ext cx="10540764" cy="5452676"/>
          </a:xfrm>
        </p:spPr>
        <p:txBody>
          <a:bodyPr>
            <a:normAutofit fontScale="77500" lnSpcReduction="20000"/>
          </a:bodyPr>
          <a:lstStyle/>
          <a:p>
            <a:pPr algn="just" fontAlgn="base"/>
            <a:r>
              <a:rPr lang="en-US" sz="3600" dirty="0" smtClean="0"/>
              <a:t>Consider </a:t>
            </a:r>
            <a:r>
              <a:rPr lang="en-US" sz="3600" dirty="0"/>
              <a:t>this hypothetical: </a:t>
            </a:r>
            <a:r>
              <a:rPr lang="en-US" sz="3600" b="1" dirty="0"/>
              <a:t>John and Jane have a fantastic relationship. They are madly in love, and have plans to move in together in a few months — at least that’s what John thinks.</a:t>
            </a:r>
          </a:p>
          <a:p>
            <a:pPr algn="just" fontAlgn="base"/>
            <a:r>
              <a:rPr lang="en-US" sz="3600" dirty="0"/>
              <a:t>One day after work, John receives a message from Jane: </a:t>
            </a:r>
            <a:endParaRPr lang="en-US" sz="3600" dirty="0" smtClean="0"/>
          </a:p>
          <a:p>
            <a:pPr algn="just" fontAlgn="base"/>
            <a:r>
              <a:rPr lang="en-US" sz="3600" dirty="0" smtClean="0"/>
              <a:t>‘</a:t>
            </a:r>
            <a:r>
              <a:rPr lang="en-US" sz="3600" b="1" dirty="0"/>
              <a:t>We need to talk.’ </a:t>
            </a:r>
            <a:endParaRPr lang="en-US" sz="3600" b="1" dirty="0" smtClean="0"/>
          </a:p>
          <a:p>
            <a:pPr algn="just" fontAlgn="base"/>
            <a:r>
              <a:rPr lang="en-US" sz="3600" dirty="0" smtClean="0"/>
              <a:t>Suddenly</a:t>
            </a:r>
            <a:r>
              <a:rPr lang="en-US" sz="3600" dirty="0"/>
              <a:t>, he gets worried. Is everything alright? Does Jane still love him? He did notice some tension between them the last few weeks. </a:t>
            </a:r>
            <a:endParaRPr lang="en-US" sz="3600" dirty="0" smtClean="0"/>
          </a:p>
          <a:p>
            <a:pPr algn="just" fontAlgn="base"/>
            <a:r>
              <a:rPr lang="en-US" sz="3600" dirty="0" smtClean="0"/>
              <a:t>It </a:t>
            </a:r>
            <a:r>
              <a:rPr lang="en-US" sz="3600" dirty="0"/>
              <a:t>turns out, Jane is not so happy with the relationship. She needs a break from John.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04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Hindsight Bias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494971"/>
            <a:ext cx="10419739" cy="4838594"/>
          </a:xfrm>
        </p:spPr>
        <p:txBody>
          <a:bodyPr>
            <a:normAutofit lnSpcReduction="10000"/>
          </a:bodyPr>
          <a:lstStyle/>
          <a:p>
            <a:pPr algn="just" fontAlgn="base"/>
            <a:r>
              <a:rPr lang="en-US" sz="2400" dirty="0"/>
              <a:t>He knew it! John tells himself, and then his friends. Now that he looks back at his relationship with Jane, he saw many signs that pointed to trouble: </a:t>
            </a:r>
            <a:r>
              <a:rPr lang="en-US" sz="2400" b="1" dirty="0"/>
              <a:t>cancelled plans</a:t>
            </a:r>
            <a:r>
              <a:rPr lang="en-US" sz="2400" dirty="0"/>
              <a:t>, </a:t>
            </a:r>
            <a:r>
              <a:rPr lang="en-US" sz="2400" b="1" dirty="0"/>
              <a:t>awkwardness,</a:t>
            </a:r>
            <a:r>
              <a:rPr lang="en-US" sz="2400" dirty="0"/>
              <a:t> </a:t>
            </a:r>
            <a:r>
              <a:rPr lang="en-US" sz="2400" b="1" dirty="0"/>
              <a:t>being ignored by her friends, and so forth.</a:t>
            </a:r>
            <a:r>
              <a:rPr lang="en-US" sz="2400" dirty="0"/>
              <a:t> </a:t>
            </a:r>
            <a:endParaRPr lang="en-US" sz="2400" dirty="0" smtClean="0"/>
          </a:p>
          <a:p>
            <a:pPr algn="just" fontAlgn="base"/>
            <a:r>
              <a:rPr lang="en-US" sz="2400" dirty="0" smtClean="0"/>
              <a:t>He </a:t>
            </a:r>
            <a:r>
              <a:rPr lang="en-US" sz="2400" dirty="0"/>
              <a:t>had known it all along, and so this bad news from Jane was no surprise to him.</a:t>
            </a:r>
          </a:p>
          <a:p>
            <a:pPr algn="just" fontAlgn="base"/>
            <a:r>
              <a:rPr lang="en-US" sz="2400" dirty="0"/>
              <a:t>This is the hindsight bias at work. </a:t>
            </a:r>
            <a:r>
              <a:rPr lang="en-US" sz="2400" b="1" dirty="0"/>
              <a:t>An unforeseen break-up becomes foreseeable to John after it takes place. </a:t>
            </a:r>
            <a:endParaRPr lang="en-US" sz="2400" b="1" dirty="0" smtClean="0"/>
          </a:p>
          <a:p>
            <a:pPr algn="just" fontAlgn="base"/>
            <a:r>
              <a:rPr lang="en-US" sz="2400" dirty="0" smtClean="0"/>
              <a:t>He </a:t>
            </a:r>
            <a:r>
              <a:rPr lang="en-US" sz="2400" dirty="0"/>
              <a:t>overestimates his ability to have predicted the end of his relationship with Jane once the relationship is suddenly over.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85834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Hindsight </a:t>
            </a:r>
            <a:r>
              <a:rPr lang="en-US" b="1" dirty="0" smtClean="0"/>
              <a:t>Bias- I</a:t>
            </a:r>
            <a:r>
              <a:rPr lang="en-US" b="1" dirty="0"/>
              <a:t>ndividual effects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712686"/>
            <a:ext cx="10076732" cy="4238171"/>
          </a:xfrm>
        </p:spPr>
        <p:txBody>
          <a:bodyPr>
            <a:noAutofit/>
          </a:bodyPr>
          <a:lstStyle/>
          <a:p>
            <a:pPr algn="just"/>
            <a:r>
              <a:rPr lang="en-US" sz="2400" dirty="0"/>
              <a:t>This can be </a:t>
            </a:r>
            <a:r>
              <a:rPr lang="en-US" sz="2400" b="1" dirty="0"/>
              <a:t>dangerous, </a:t>
            </a:r>
            <a:r>
              <a:rPr lang="en-US" sz="2400" dirty="0"/>
              <a:t>as our </a:t>
            </a:r>
            <a:r>
              <a:rPr lang="en-US" sz="2400" b="1" dirty="0"/>
              <a:t>overconfidence</a:t>
            </a:r>
            <a:r>
              <a:rPr lang="en-US" sz="2400" dirty="0"/>
              <a:t> may lead us to take </a:t>
            </a:r>
            <a:r>
              <a:rPr lang="en-US" sz="2400" b="1" dirty="0"/>
              <a:t>unnecessary risks</a:t>
            </a:r>
            <a:r>
              <a:rPr lang="en-US" sz="2400" dirty="0" smtClean="0"/>
              <a:t>.</a:t>
            </a:r>
            <a:r>
              <a:rPr lang="en-US" sz="2400" dirty="0"/>
              <a:t> </a:t>
            </a:r>
            <a:endParaRPr lang="en-US" sz="2400" dirty="0" smtClean="0"/>
          </a:p>
          <a:p>
            <a:pPr algn="just"/>
            <a:r>
              <a:rPr lang="en-US" sz="2400" dirty="0" smtClean="0"/>
              <a:t>Think </a:t>
            </a:r>
            <a:r>
              <a:rPr lang="en-US" sz="2400" dirty="0"/>
              <a:t>of a gambler who looks back at </a:t>
            </a:r>
            <a:r>
              <a:rPr lang="en-US" sz="2400" b="1" dirty="0"/>
              <a:t>past losses as predictable</a:t>
            </a:r>
            <a:r>
              <a:rPr lang="en-US" sz="2400" dirty="0"/>
              <a:t>, making him increasingly confident that his next trip to the casino will be successful</a:t>
            </a:r>
            <a:r>
              <a:rPr lang="en-US" sz="2400" dirty="0" smtClean="0"/>
              <a:t>.</a:t>
            </a:r>
          </a:p>
          <a:p>
            <a:pPr algn="just"/>
            <a:r>
              <a:rPr lang="en-US" sz="2400" b="1" dirty="0"/>
              <a:t>Weber (2009) </a:t>
            </a:r>
            <a:r>
              <a:rPr lang="en-US" sz="2400" dirty="0"/>
              <a:t>conducted an experiment with </a:t>
            </a:r>
            <a:r>
              <a:rPr lang="en-US" sz="2400" b="1" dirty="0"/>
              <a:t>85 investment bankers </a:t>
            </a:r>
            <a:r>
              <a:rPr lang="en-US" sz="2400" dirty="0"/>
              <a:t>in London and Frankfurt and found not only evidence of hindsight bias among some subjects but also that the </a:t>
            </a:r>
            <a:r>
              <a:rPr lang="en-US" sz="2400" b="1" dirty="0"/>
              <a:t>biased agents have lower performance. 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7359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105272"/>
            <a:ext cx="9520158" cy="1049235"/>
          </a:xfrm>
        </p:spPr>
        <p:txBody>
          <a:bodyPr/>
          <a:lstStyle/>
          <a:p>
            <a:r>
              <a:rPr lang="en-US" b="1" dirty="0"/>
              <a:t>Hindsight </a:t>
            </a:r>
            <a:r>
              <a:rPr lang="en-US" b="1" dirty="0" smtClean="0"/>
              <a:t>Bias-Systemic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06072"/>
            <a:ext cx="10301087" cy="3724834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The </a:t>
            </a:r>
            <a:r>
              <a:rPr lang="en-US" sz="2400" b="1" dirty="0"/>
              <a:t>accurate study </a:t>
            </a:r>
            <a:r>
              <a:rPr lang="en-US" sz="2400" dirty="0"/>
              <a:t>of past historical and political events or trends may be tainted if researchers are unable to put themselves in the shoes of decision-makers at the time — who’s decisions were not informed by the foresight we have studying them in retrospect. </a:t>
            </a:r>
            <a:endParaRPr lang="en-US" sz="2400" dirty="0" smtClean="0"/>
          </a:p>
          <a:p>
            <a:pPr algn="just"/>
            <a:r>
              <a:rPr lang="en-US" sz="2400" dirty="0" smtClean="0"/>
              <a:t>This </a:t>
            </a:r>
            <a:r>
              <a:rPr lang="en-US" sz="2400" dirty="0"/>
              <a:t>can cause details that seem obvious after-the-fact to be overlooked. Law, insurance, and finance all rely on realistic risk assessments based on similar past events. The bias can distort these predictions.</a:t>
            </a:r>
          </a:p>
        </p:txBody>
      </p:sp>
    </p:spTree>
    <p:extLst>
      <p:ext uri="{BB962C8B-B14F-4D97-AF65-F5344CB8AC3E}">
        <p14:creationId xmlns:p14="http://schemas.microsoft.com/office/powerpoint/2010/main" val="141210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32167"/>
            <a:ext cx="9520158" cy="1049235"/>
          </a:xfrm>
        </p:spPr>
        <p:txBody>
          <a:bodyPr/>
          <a:lstStyle/>
          <a:p>
            <a:r>
              <a:rPr lang="en-US" dirty="0" smtClean="0"/>
              <a:t>Earlier learnings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181402"/>
            <a:ext cx="10271822" cy="4896669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The standard economic model assumes that </a:t>
            </a:r>
            <a:r>
              <a:rPr lang="en-US" sz="2400" b="1" dirty="0"/>
              <a:t>people are perfectly rational, and that they are Bayesian probability </a:t>
            </a:r>
            <a:r>
              <a:rPr lang="en-US" sz="2400" b="1" dirty="0" smtClean="0"/>
              <a:t>estimators.</a:t>
            </a:r>
          </a:p>
          <a:p>
            <a:pPr marL="0" indent="0" algn="just">
              <a:buNone/>
            </a:pPr>
            <a:r>
              <a:rPr lang="en-US" sz="2400" dirty="0" smtClean="0"/>
              <a:t>There </a:t>
            </a:r>
            <a:r>
              <a:rPr lang="en-US" sz="2400" dirty="0"/>
              <a:t>are </a:t>
            </a:r>
            <a:r>
              <a:rPr lang="en-US" sz="2400" b="1" dirty="0"/>
              <a:t>four main sources of deviations from the standard model</a:t>
            </a:r>
            <a:r>
              <a:rPr lang="en-US" sz="2400" dirty="0"/>
              <a:t>: </a:t>
            </a:r>
            <a:endParaRPr lang="en-US" sz="2400" dirty="0" smtClean="0"/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/>
              <a:t>self-evaluation bias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/>
              <a:t>incorrect </a:t>
            </a:r>
            <a:r>
              <a:rPr lang="en-US" sz="2400" dirty="0"/>
              <a:t>probability </a:t>
            </a:r>
            <a:r>
              <a:rPr lang="en-US" sz="2400" dirty="0" smtClean="0"/>
              <a:t>estimation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/>
              <a:t>projection </a:t>
            </a:r>
            <a:r>
              <a:rPr lang="en-US" sz="2400" dirty="0"/>
              <a:t>bias and </a:t>
            </a:r>
            <a:endParaRPr lang="en-US" sz="2400" dirty="0" smtClean="0"/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/>
              <a:t>magical beliefs</a:t>
            </a:r>
          </a:p>
        </p:txBody>
      </p:sp>
    </p:spTree>
    <p:extLst>
      <p:ext uri="{BB962C8B-B14F-4D97-AF65-F5344CB8AC3E}">
        <p14:creationId xmlns:p14="http://schemas.microsoft.com/office/powerpoint/2010/main" val="965168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82" y="0"/>
            <a:ext cx="9582036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76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821" y="0"/>
            <a:ext cx="92403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26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72508"/>
            <a:ext cx="9520158" cy="1049235"/>
          </a:xfrm>
        </p:spPr>
        <p:txBody>
          <a:bodyPr/>
          <a:lstStyle/>
          <a:p>
            <a:r>
              <a:rPr lang="en-US" b="1" dirty="0"/>
              <a:t>Magical thinking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331259"/>
            <a:ext cx="9854962" cy="4840941"/>
          </a:xfrm>
        </p:spPr>
        <p:txBody>
          <a:bodyPr>
            <a:normAutofit/>
          </a:bodyPr>
          <a:lstStyle/>
          <a:p>
            <a:r>
              <a:rPr lang="en-US" dirty="0"/>
              <a:t>Magical thinking, or superstitious thinking, is the </a:t>
            </a:r>
            <a:r>
              <a:rPr lang="en-US" b="1" dirty="0"/>
              <a:t>belief that unrelated events are causally connected despite the absence of any plausible causal link between them</a:t>
            </a:r>
            <a:r>
              <a:rPr lang="en-US" dirty="0"/>
              <a:t>, particularly as a result of supernatural effects. </a:t>
            </a:r>
          </a:p>
          <a:p>
            <a:r>
              <a:rPr lang="en-US" dirty="0" smtClean="0"/>
              <a:t> </a:t>
            </a:r>
            <a:r>
              <a:rPr lang="en-US" dirty="0"/>
              <a:t>R</a:t>
            </a:r>
            <a:r>
              <a:rPr lang="en-US" dirty="0" smtClean="0"/>
              <a:t>esearch </a:t>
            </a:r>
            <a:r>
              <a:rPr lang="en-US" dirty="0"/>
              <a:t>indicates that </a:t>
            </a:r>
            <a:r>
              <a:rPr lang="en-US" b="1" dirty="0"/>
              <a:t>magical thinking </a:t>
            </a:r>
            <a:r>
              <a:rPr lang="en-US" dirty="0"/>
              <a:t>is also common in </a:t>
            </a:r>
            <a:r>
              <a:rPr lang="en-US" b="1" dirty="0"/>
              <a:t>modern societies</a:t>
            </a:r>
            <a:r>
              <a:rPr lang="en-US" dirty="0" smtClean="0"/>
              <a:t>.</a:t>
            </a:r>
          </a:p>
          <a:p>
            <a:r>
              <a:rPr lang="en-US" dirty="0"/>
              <a:t>This title is a general term for </a:t>
            </a:r>
            <a:r>
              <a:rPr lang="en-US" b="1" dirty="0"/>
              <a:t>certain irrational beliefs </a:t>
            </a:r>
            <a:r>
              <a:rPr lang="en-US" dirty="0"/>
              <a:t>that violate the assumptions of the standard model, but do not fit it any of the above three categories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They are often termed ‘superstitions’ in folk psychology. </a:t>
            </a:r>
            <a:endParaRPr lang="en-US" dirty="0" smtClean="0"/>
          </a:p>
          <a:p>
            <a:r>
              <a:rPr lang="en-US" dirty="0" smtClean="0"/>
              <a:t>Two </a:t>
            </a:r>
            <a:r>
              <a:rPr lang="en-US" dirty="0"/>
              <a:t>main categories </a:t>
            </a:r>
            <a:r>
              <a:rPr lang="en-US" dirty="0" smtClean="0"/>
              <a:t>are:</a:t>
            </a:r>
          </a:p>
          <a:p>
            <a:r>
              <a:rPr lang="en-US" b="1" dirty="0" smtClean="0"/>
              <a:t>Tempting fate </a:t>
            </a:r>
          </a:p>
          <a:p>
            <a:r>
              <a:rPr lang="en-US" b="1" dirty="0" smtClean="0"/>
              <a:t>Contagion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4669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-1"/>
            <a:ext cx="8363722" cy="663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09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Magical thinking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dirty="0"/>
              <a:t>P</a:t>
            </a:r>
            <a:r>
              <a:rPr lang="en-US" sz="2400" dirty="0" smtClean="0"/>
              <a:t>eople </a:t>
            </a:r>
            <a:r>
              <a:rPr lang="en-US" sz="2400" dirty="0"/>
              <a:t>can be reluctant to </a:t>
            </a:r>
            <a:r>
              <a:rPr lang="en-US" sz="2400" b="1" dirty="0"/>
              <a:t>switch lines at supermarket checkouts or exchange lottery tickets.</a:t>
            </a:r>
            <a:r>
              <a:rPr lang="en-US" sz="2400" dirty="0"/>
              <a:t> </a:t>
            </a:r>
            <a:endParaRPr lang="en-US" sz="2400" dirty="0" smtClean="0"/>
          </a:p>
          <a:p>
            <a:pPr algn="just"/>
            <a:r>
              <a:rPr lang="en-US" sz="2400" dirty="0" smtClean="0"/>
              <a:t>There </a:t>
            </a:r>
            <a:r>
              <a:rPr lang="en-US" sz="2400" dirty="0"/>
              <a:t>are widespread instances or applications of this: </a:t>
            </a:r>
            <a:endParaRPr lang="en-US" sz="2400" dirty="0" smtClean="0"/>
          </a:p>
          <a:p>
            <a:pPr algn="just"/>
            <a:r>
              <a:rPr lang="en-US" sz="2400" b="1" dirty="0" smtClean="0"/>
              <a:t>if </a:t>
            </a:r>
            <a:r>
              <a:rPr lang="en-US" sz="2400" b="1" dirty="0"/>
              <a:t>you don’t take your umbrella to work, it’s bound to rain</a:t>
            </a:r>
            <a:r>
              <a:rPr lang="en-US" sz="2400" dirty="0" smtClean="0"/>
              <a:t>;</a:t>
            </a:r>
          </a:p>
          <a:p>
            <a:pPr algn="just"/>
            <a:r>
              <a:rPr lang="en-US" sz="2400" dirty="0" smtClean="0"/>
              <a:t> </a:t>
            </a:r>
            <a:r>
              <a:rPr lang="en-US" sz="2400" b="1" dirty="0"/>
              <a:t>if you don’t do your homework reading, the teacher is bound to pick on you in class to answer questions on it</a:t>
            </a:r>
            <a:r>
              <a:rPr 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0082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Tempting Fate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436914"/>
            <a:ext cx="10258376" cy="4470400"/>
          </a:xfrm>
        </p:spPr>
        <p:txBody>
          <a:bodyPr/>
          <a:lstStyle/>
          <a:p>
            <a:pPr algn="just"/>
            <a:r>
              <a:rPr lang="en-US" sz="2400" b="1" dirty="0"/>
              <a:t>T</a:t>
            </a:r>
            <a:r>
              <a:rPr lang="en-US" sz="2400" b="1" dirty="0" smtClean="0"/>
              <a:t>o </a:t>
            </a:r>
            <a:r>
              <a:rPr lang="en-US" sz="2400" b="1" dirty="0"/>
              <a:t>do something that is very risky or dangerous Race</a:t>
            </a:r>
            <a:r>
              <a:rPr lang="en-US" sz="2400" dirty="0"/>
              <a:t> car drivers tempt fate every time they race</a:t>
            </a:r>
            <a:r>
              <a:rPr lang="en-US" sz="2400" dirty="0" smtClean="0"/>
              <a:t>.</a:t>
            </a:r>
          </a:p>
          <a:p>
            <a:pPr algn="just"/>
            <a:r>
              <a:rPr lang="en-US" sz="2400" dirty="0" smtClean="0"/>
              <a:t>It </a:t>
            </a:r>
            <a:r>
              <a:rPr lang="en-US" sz="2400" dirty="0"/>
              <a:t>is interesting to note that this superstition is a cultural universal</a:t>
            </a:r>
            <a:r>
              <a:rPr lang="en-US" sz="2400" dirty="0" smtClean="0"/>
              <a:t>.</a:t>
            </a:r>
          </a:p>
          <a:p>
            <a:pPr algn="just"/>
            <a:r>
              <a:rPr lang="en-US" sz="2400" dirty="0" smtClean="0"/>
              <a:t> </a:t>
            </a:r>
            <a:r>
              <a:rPr lang="en-US" sz="2400" dirty="0"/>
              <a:t>In some cultures </a:t>
            </a:r>
            <a:r>
              <a:rPr lang="en-US" sz="2400" b="1" dirty="0"/>
              <a:t>people explicitly believe in fate or some supernatural being or force which can act with discretion in the relevant circumstances</a:t>
            </a:r>
            <a:r>
              <a:rPr lang="en-US" sz="2400" dirty="0"/>
              <a:t>, but even in cultures where there is no explicit belief in the intervention of some supernatural </a:t>
            </a:r>
            <a:r>
              <a:rPr lang="en-US" dirty="0"/>
              <a:t>agent, </a:t>
            </a:r>
            <a:r>
              <a:rPr lang="en-US" sz="2400" b="1" dirty="0"/>
              <a:t>the superstition exists at an intuitive level that we should not tempt fate.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56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Contagion 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627094"/>
            <a:ext cx="9814622" cy="4222377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 smtClean="0"/>
              <a:t>Disgust </a:t>
            </a:r>
            <a:r>
              <a:rPr lang="en-US" sz="2400" dirty="0"/>
              <a:t>is a strong aversive emotion or visceral factor. It has been described as ‘a revulsion at the prospect of (oral) incorporation of an offensive substance’ (</a:t>
            </a:r>
            <a:r>
              <a:rPr lang="en-US" sz="2400" dirty="0" err="1"/>
              <a:t>Rozin</a:t>
            </a:r>
            <a:r>
              <a:rPr lang="en-US" sz="2400" dirty="0"/>
              <a:t> and Fallon, 1987, p. 23). </a:t>
            </a:r>
            <a:endParaRPr lang="en-US" sz="2400" dirty="0" smtClean="0"/>
          </a:p>
          <a:p>
            <a:pPr marL="0" indent="0" algn="just">
              <a:buNone/>
            </a:pPr>
            <a:r>
              <a:rPr lang="en-US" sz="2400" b="1" dirty="0"/>
              <a:t>Disgust causes certain unique responses as an emotion:</a:t>
            </a:r>
            <a:r>
              <a:rPr lang="en-US" sz="2400" dirty="0"/>
              <a:t> </a:t>
            </a:r>
            <a:endParaRPr lang="en-US" sz="2400" dirty="0" smtClean="0"/>
          </a:p>
          <a:p>
            <a:pPr algn="just"/>
            <a:r>
              <a:rPr lang="en-US" sz="2400" dirty="0" smtClean="0"/>
              <a:t>a </a:t>
            </a:r>
            <a:r>
              <a:rPr lang="en-US" sz="2400" dirty="0"/>
              <a:t>distinct facial expression with closed nostrils, </a:t>
            </a:r>
            <a:endParaRPr lang="en-US" sz="2400" dirty="0" smtClean="0"/>
          </a:p>
          <a:p>
            <a:pPr algn="just"/>
            <a:r>
              <a:rPr lang="en-US" sz="2400" dirty="0" smtClean="0"/>
              <a:t>an </a:t>
            </a:r>
            <a:r>
              <a:rPr lang="en-US" sz="2400" dirty="0"/>
              <a:t>attempt to get away from the disgusting object, and </a:t>
            </a:r>
            <a:endParaRPr lang="en-US" sz="2400" dirty="0" smtClean="0"/>
          </a:p>
          <a:p>
            <a:pPr algn="just"/>
            <a:r>
              <a:rPr lang="en-US" sz="2400" dirty="0" smtClean="0"/>
              <a:t>a </a:t>
            </a:r>
            <a:r>
              <a:rPr lang="en-US" sz="2400" dirty="0"/>
              <a:t>physiological response of nausea, </a:t>
            </a:r>
            <a:endParaRPr lang="en-US" sz="2400" dirty="0" smtClean="0"/>
          </a:p>
          <a:p>
            <a:pPr algn="just"/>
            <a:r>
              <a:rPr lang="en-US" sz="2400" dirty="0" smtClean="0"/>
              <a:t>as </a:t>
            </a:r>
            <a:r>
              <a:rPr lang="en-US" sz="2400" dirty="0"/>
              <a:t>well as an emotional state of revulsion. 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226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Contagion 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5047" y="1506072"/>
            <a:ext cx="10421471" cy="4558552"/>
          </a:xfrm>
        </p:spPr>
        <p:txBody>
          <a:bodyPr>
            <a:normAutofit/>
          </a:bodyPr>
          <a:lstStyle/>
          <a:p>
            <a:pPr algn="just"/>
            <a:r>
              <a:rPr lang="en-US" sz="2200" dirty="0"/>
              <a:t>A large number of </a:t>
            </a:r>
            <a:r>
              <a:rPr lang="en-US" sz="2200" b="1" dirty="0"/>
              <a:t>everyday objects can cause disgust </a:t>
            </a:r>
            <a:r>
              <a:rPr lang="en-US" sz="2200" dirty="0"/>
              <a:t>– a survey by Morales and </a:t>
            </a:r>
            <a:r>
              <a:rPr lang="en-US" sz="2200" dirty="0" err="1"/>
              <a:t>Fitsimons</a:t>
            </a:r>
            <a:r>
              <a:rPr lang="en-US" sz="2200" dirty="0"/>
              <a:t> (2007) found </a:t>
            </a:r>
            <a:r>
              <a:rPr lang="en-US" sz="2200" dirty="0" smtClean="0"/>
              <a:t>that:</a:t>
            </a:r>
          </a:p>
          <a:p>
            <a:pPr algn="just"/>
            <a:r>
              <a:rPr lang="en-US" sz="2200" dirty="0" smtClean="0"/>
              <a:t>six </a:t>
            </a:r>
            <a:r>
              <a:rPr lang="en-US" sz="2200" dirty="0"/>
              <a:t>of the top-ten-selling nonfood supermarket items elicit feelings of disgust, including </a:t>
            </a:r>
            <a:r>
              <a:rPr lang="en-US" sz="2200" b="1" dirty="0"/>
              <a:t>trash bags, cat litter and diapers</a:t>
            </a:r>
            <a:r>
              <a:rPr lang="en-US" sz="2200" dirty="0"/>
              <a:t>. </a:t>
            </a:r>
            <a:endParaRPr lang="en-US" sz="2200" dirty="0" smtClean="0"/>
          </a:p>
          <a:p>
            <a:pPr algn="just"/>
            <a:r>
              <a:rPr lang="en-US" sz="2200" dirty="0" smtClean="0"/>
              <a:t>Many </a:t>
            </a:r>
            <a:r>
              <a:rPr lang="en-US" sz="2200" dirty="0"/>
              <a:t>food or ingested items also elicit disgust, such as </a:t>
            </a:r>
            <a:r>
              <a:rPr lang="en-US" sz="2200" b="1" dirty="0"/>
              <a:t>cigarettes, mayonnaise, </a:t>
            </a:r>
            <a:r>
              <a:rPr lang="en-US" sz="2200" b="1" dirty="0" smtClean="0"/>
              <a:t>oils. </a:t>
            </a:r>
          </a:p>
          <a:p>
            <a:pPr algn="just"/>
            <a:r>
              <a:rPr lang="en-US" sz="2200" dirty="0" smtClean="0"/>
              <a:t>Therefore </a:t>
            </a:r>
            <a:r>
              <a:rPr lang="en-US" sz="2200" dirty="0"/>
              <a:t>consumers are likely to experience some degree of disgust routinely on shopping trips. </a:t>
            </a:r>
          </a:p>
        </p:txBody>
      </p:sp>
    </p:spTree>
    <p:extLst>
      <p:ext uri="{BB962C8B-B14F-4D97-AF65-F5344CB8AC3E}">
        <p14:creationId xmlns:p14="http://schemas.microsoft.com/office/powerpoint/2010/main" val="88436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59061"/>
            <a:ext cx="9520158" cy="1049235"/>
          </a:xfrm>
        </p:spPr>
        <p:txBody>
          <a:bodyPr/>
          <a:lstStyle/>
          <a:p>
            <a:r>
              <a:rPr lang="en-US" b="1" dirty="0" smtClean="0"/>
              <a:t>Contagion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425388"/>
            <a:ext cx="10043222" cy="4222377"/>
          </a:xfrm>
        </p:spPr>
        <p:txBody>
          <a:bodyPr>
            <a:noAutofit/>
          </a:bodyPr>
          <a:lstStyle/>
          <a:p>
            <a:pPr algn="just"/>
            <a:r>
              <a:rPr lang="en-US" sz="2400" dirty="0"/>
              <a:t>The property of contagion means that </a:t>
            </a:r>
            <a:r>
              <a:rPr lang="en-US" sz="2400" b="1" dirty="0"/>
              <a:t>other products coming into contact with a disgusting object are contaminated </a:t>
            </a:r>
            <a:r>
              <a:rPr lang="en-US" sz="2400" dirty="0"/>
              <a:t>– this process is described by a phenomenon referred to by anthropologists as ‘</a:t>
            </a:r>
            <a:r>
              <a:rPr lang="en-US" sz="2400" b="1" dirty="0"/>
              <a:t>sympathetic magic’. </a:t>
            </a:r>
            <a:endParaRPr lang="en-US" sz="2400" b="1" dirty="0" smtClean="0"/>
          </a:p>
          <a:p>
            <a:pPr algn="just"/>
            <a:r>
              <a:rPr lang="en-US" sz="2400" dirty="0" smtClean="0"/>
              <a:t>This </a:t>
            </a:r>
            <a:r>
              <a:rPr lang="en-US" sz="2400" dirty="0"/>
              <a:t>is not just a belief system found in primitive cultures; </a:t>
            </a:r>
            <a:r>
              <a:rPr lang="en-US" sz="2400" b="1" dirty="0"/>
              <a:t>it exists in the same general forms in all cultures,</a:t>
            </a:r>
            <a:r>
              <a:rPr lang="en-US" sz="2400" dirty="0"/>
              <a:t> although in developed countries people are often reluctant to admit such beliefs for fear of appearing foolish. </a:t>
            </a:r>
          </a:p>
        </p:txBody>
      </p:sp>
    </p:spTree>
    <p:extLst>
      <p:ext uri="{BB962C8B-B14F-4D97-AF65-F5344CB8AC3E}">
        <p14:creationId xmlns:p14="http://schemas.microsoft.com/office/powerpoint/2010/main" val="11566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Contagion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2015732"/>
            <a:ext cx="10285269" cy="3847186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One of the fundamental laws of sympathetic magic is the ‘</a:t>
            </a:r>
            <a:r>
              <a:rPr lang="en-US" sz="2400" b="1" dirty="0"/>
              <a:t>law of contagion</a:t>
            </a:r>
            <a:r>
              <a:rPr lang="en-US" sz="2400" b="1" dirty="0" smtClean="0"/>
              <a:t>’.</a:t>
            </a:r>
          </a:p>
          <a:p>
            <a:pPr algn="just"/>
            <a:r>
              <a:rPr lang="en-US" sz="2400" b="1" dirty="0" smtClean="0"/>
              <a:t> </a:t>
            </a:r>
            <a:r>
              <a:rPr lang="en-US" sz="2400" dirty="0"/>
              <a:t>This law states that </a:t>
            </a:r>
            <a:r>
              <a:rPr lang="en-US" sz="2400" b="1" dirty="0"/>
              <a:t>objects or people can affect each other by merely touching</a:t>
            </a:r>
            <a:r>
              <a:rPr lang="en-US" sz="2400" dirty="0"/>
              <a:t>, that some or all of the properties of the disgusting object or person or transferred, and that this transfer is permanent. </a:t>
            </a:r>
            <a:endParaRPr lang="en-US" sz="2400" dirty="0" smtClean="0"/>
          </a:p>
          <a:p>
            <a:pPr algn="just"/>
            <a:r>
              <a:rPr lang="en-US" sz="2400" dirty="0" smtClean="0"/>
              <a:t>Thus </a:t>
            </a:r>
            <a:r>
              <a:rPr lang="en-US" sz="2400" dirty="0"/>
              <a:t>the law is sometimes referred to as ‘</a:t>
            </a:r>
            <a:r>
              <a:rPr lang="en-US" sz="2400" b="1" dirty="0"/>
              <a:t>once in contact, always in contact’. </a:t>
            </a:r>
          </a:p>
          <a:p>
            <a:pPr algn="just"/>
            <a:endParaRPr lang="en-US" sz="2400" dirty="0" smtClean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120" y="428001"/>
            <a:ext cx="9520158" cy="1049235"/>
          </a:xfrm>
        </p:spPr>
        <p:txBody>
          <a:bodyPr/>
          <a:lstStyle/>
          <a:p>
            <a:r>
              <a:rPr lang="en-US" b="1" dirty="0" smtClean="0"/>
              <a:t>Earlier learnings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7119" y="1640541"/>
            <a:ext cx="10486975" cy="4235823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Self-evaluation bias </a:t>
            </a:r>
            <a:r>
              <a:rPr lang="en-US" sz="2400" dirty="0"/>
              <a:t>involves </a:t>
            </a:r>
            <a:r>
              <a:rPr lang="en-US" sz="2400" b="1" dirty="0"/>
              <a:t>overconfidence, </a:t>
            </a:r>
            <a:r>
              <a:rPr lang="en-US" sz="2400" b="1" dirty="0" smtClean="0"/>
              <a:t>under-confidence </a:t>
            </a:r>
            <a:r>
              <a:rPr lang="en-US" sz="2400" b="1" dirty="0"/>
              <a:t>and self-serving </a:t>
            </a:r>
            <a:r>
              <a:rPr lang="en-US" sz="2400" b="1" dirty="0" smtClean="0"/>
              <a:t>bias.</a:t>
            </a:r>
          </a:p>
          <a:p>
            <a:pPr algn="just"/>
            <a:r>
              <a:rPr lang="en-US" sz="2400" b="1" dirty="0" smtClean="0"/>
              <a:t>Overconfidence</a:t>
            </a:r>
            <a:r>
              <a:rPr lang="en-US" sz="2400" dirty="0" smtClean="0"/>
              <a:t> </a:t>
            </a:r>
            <a:r>
              <a:rPr lang="en-US" sz="2400" dirty="0"/>
              <a:t>has three aspects: overestimation, </a:t>
            </a:r>
            <a:r>
              <a:rPr lang="en-US" sz="2400" dirty="0" smtClean="0"/>
              <a:t>over-placement </a:t>
            </a:r>
            <a:r>
              <a:rPr lang="en-US" sz="2400" dirty="0"/>
              <a:t>and </a:t>
            </a:r>
            <a:r>
              <a:rPr lang="en-US" sz="2400" dirty="0" smtClean="0"/>
              <a:t>over-precision.</a:t>
            </a:r>
          </a:p>
          <a:p>
            <a:pPr algn="just"/>
            <a:r>
              <a:rPr lang="en-US" sz="2400" b="1" dirty="0" smtClean="0"/>
              <a:t>Self-attribution </a:t>
            </a:r>
            <a:r>
              <a:rPr lang="en-US" sz="2400" b="1" dirty="0"/>
              <a:t>bias </a:t>
            </a:r>
            <a:r>
              <a:rPr lang="en-US" sz="2400" dirty="0"/>
              <a:t>is the tendency to discount information that is inconsistent </a:t>
            </a:r>
            <a:r>
              <a:rPr lang="en-US" sz="2400" dirty="0" smtClean="0"/>
              <a:t>with one’s </a:t>
            </a:r>
            <a:r>
              <a:rPr lang="en-US" sz="2400" dirty="0"/>
              <a:t>prior </a:t>
            </a:r>
            <a:r>
              <a:rPr lang="en-US" sz="2400" dirty="0" smtClean="0"/>
              <a:t>beliefs.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963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226" y="401108"/>
            <a:ext cx="9520158" cy="1049235"/>
          </a:xfrm>
        </p:spPr>
        <p:txBody>
          <a:bodyPr/>
          <a:lstStyle/>
          <a:p>
            <a:r>
              <a:rPr lang="en-US" b="1"/>
              <a:t>Earlier learnings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0226" y="1559860"/>
            <a:ext cx="10312162" cy="4087905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/>
              <a:t>Incorrect probability estimation </a:t>
            </a:r>
            <a:r>
              <a:rPr lang="en-US" sz="2400" dirty="0"/>
              <a:t>has several sources: salience, the representative-ness heuristic, base rate bias and the ‘law of small numbers’.</a:t>
            </a:r>
          </a:p>
          <a:p>
            <a:pPr algn="just"/>
            <a:r>
              <a:rPr lang="en-US" sz="2400" dirty="0" smtClean="0"/>
              <a:t>The </a:t>
            </a:r>
            <a:r>
              <a:rPr lang="en-US" sz="2400" dirty="0"/>
              <a:t>‘gambler’s fallacy’ effect is that people expect a particular sequence of </a:t>
            </a:r>
            <a:r>
              <a:rPr lang="en-US" sz="2400" dirty="0" smtClean="0"/>
              <a:t>identical signals </a:t>
            </a:r>
            <a:r>
              <a:rPr lang="en-US" sz="2400" dirty="0"/>
              <a:t>to be reversed, due to mean </a:t>
            </a:r>
            <a:r>
              <a:rPr lang="en-US" sz="2400" dirty="0" smtClean="0"/>
              <a:t>reversion.</a:t>
            </a:r>
          </a:p>
          <a:p>
            <a:pPr algn="just"/>
            <a:r>
              <a:rPr lang="en-US" sz="2400" dirty="0" smtClean="0"/>
              <a:t>The </a:t>
            </a:r>
            <a:r>
              <a:rPr lang="en-US" sz="2400" dirty="0"/>
              <a:t>‘hot hand’ effect is that people expect a particular sequence of identical </a:t>
            </a:r>
            <a:r>
              <a:rPr lang="en-US" sz="2400" dirty="0" smtClean="0"/>
              <a:t>signals to </a:t>
            </a:r>
            <a:r>
              <a:rPr lang="en-US" sz="2400" dirty="0"/>
              <a:t>continue, with a ‘trending</a:t>
            </a:r>
            <a:r>
              <a:rPr lang="en-US" sz="2400" dirty="0" smtClean="0"/>
              <a:t>’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70755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441448"/>
            <a:ext cx="9520158" cy="1049235"/>
          </a:xfrm>
        </p:spPr>
        <p:txBody>
          <a:bodyPr/>
          <a:lstStyle/>
          <a:p>
            <a:r>
              <a:rPr lang="en-US" dirty="0" smtClean="0"/>
              <a:t>Topics to be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855694"/>
            <a:ext cx="9962539" cy="4141694"/>
          </a:xfrm>
        </p:spPr>
        <p:txBody>
          <a:bodyPr/>
          <a:lstStyle/>
          <a:p>
            <a:pPr algn="just"/>
            <a:r>
              <a:rPr lang="en-US" sz="2400" b="1" dirty="0" smtClean="0"/>
              <a:t>Projection </a:t>
            </a:r>
            <a:r>
              <a:rPr lang="en-US" sz="2400" b="1" dirty="0"/>
              <a:t>bias </a:t>
            </a:r>
            <a:r>
              <a:rPr lang="en-US" sz="2400" dirty="0"/>
              <a:t>means that people expect their future preferences to be too close </a:t>
            </a:r>
            <a:r>
              <a:rPr lang="en-US" sz="2400" dirty="0" smtClean="0"/>
              <a:t>to the </a:t>
            </a:r>
            <a:r>
              <a:rPr lang="en-US" sz="2400" dirty="0"/>
              <a:t>present </a:t>
            </a:r>
            <a:r>
              <a:rPr lang="en-US" sz="2400" dirty="0" smtClean="0"/>
              <a:t>ones.</a:t>
            </a:r>
          </a:p>
          <a:p>
            <a:pPr algn="just"/>
            <a:r>
              <a:rPr lang="en-US" sz="2400" b="1" dirty="0" smtClean="0"/>
              <a:t>Hindsight </a:t>
            </a:r>
            <a:r>
              <a:rPr lang="en-US" sz="2400" b="1" dirty="0"/>
              <a:t>bias </a:t>
            </a:r>
            <a:r>
              <a:rPr lang="en-US" sz="2400" dirty="0"/>
              <a:t>means that events seem more predictable in retrospect than </a:t>
            </a:r>
            <a:r>
              <a:rPr lang="en-US" sz="2400" dirty="0" smtClean="0"/>
              <a:t>in prospect. </a:t>
            </a:r>
          </a:p>
          <a:p>
            <a:pPr algn="just"/>
            <a:r>
              <a:rPr lang="en-US" sz="2400" b="1" dirty="0" smtClean="0"/>
              <a:t>Magical </a:t>
            </a:r>
            <a:r>
              <a:rPr lang="en-US" sz="2400" b="1" dirty="0"/>
              <a:t>beliefs </a:t>
            </a:r>
            <a:r>
              <a:rPr lang="en-US" sz="2400" dirty="0"/>
              <a:t>are general </a:t>
            </a:r>
            <a:r>
              <a:rPr lang="en-US" sz="2400" dirty="0" smtClean="0"/>
              <a:t>non-rational </a:t>
            </a:r>
            <a:r>
              <a:rPr lang="en-US" sz="2400" dirty="0"/>
              <a:t>superstitions that tend to be </a:t>
            </a:r>
            <a:r>
              <a:rPr lang="en-US" sz="2400" dirty="0" smtClean="0"/>
              <a:t>universal, although </a:t>
            </a:r>
            <a:r>
              <a:rPr lang="en-US" sz="2400" dirty="0"/>
              <a:t>in developed countries people are often unwilling to admit to them for </a:t>
            </a:r>
            <a:r>
              <a:rPr lang="en-US" sz="2400" dirty="0" smtClean="0"/>
              <a:t>fear of </a:t>
            </a:r>
            <a:r>
              <a:rPr lang="en-US" sz="2400" dirty="0"/>
              <a:t>seeming foolish. They include ‘</a:t>
            </a:r>
            <a:r>
              <a:rPr lang="en-US" sz="2400" b="1" dirty="0"/>
              <a:t>tempting fate’ and contagion</a:t>
            </a:r>
            <a:r>
              <a:rPr lang="en-US" sz="2400" dirty="0"/>
              <a:t>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938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67491"/>
            <a:ext cx="9520158" cy="1049235"/>
          </a:xfrm>
        </p:spPr>
        <p:txBody>
          <a:bodyPr/>
          <a:lstStyle/>
          <a:p>
            <a:r>
              <a:rPr lang="en-US"/>
              <a:t>Projection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494972"/>
            <a:ext cx="10105762" cy="4441372"/>
          </a:xfrm>
        </p:spPr>
        <p:txBody>
          <a:bodyPr>
            <a:normAutofit/>
          </a:bodyPr>
          <a:lstStyle/>
          <a:p>
            <a:pPr algn="just"/>
            <a:r>
              <a:rPr lang="en-US" sz="2400" b="1" i="1" dirty="0"/>
              <a:t>The tendency to confidently assume that others share our thinking pattern, attitudes and beliefs is known as Projection Bias.</a:t>
            </a:r>
          </a:p>
          <a:p>
            <a:pPr algn="r"/>
            <a:r>
              <a:rPr lang="en-US" sz="2400" i="1" dirty="0" smtClean="0"/>
              <a:t> </a:t>
            </a:r>
            <a:r>
              <a:rPr lang="en-US" sz="2400" i="1" dirty="0"/>
              <a:t>Charles Holm (In his book, The 25 Cognitive Biases — Uncovering the myth of Rational Thinking)</a:t>
            </a:r>
          </a:p>
          <a:p>
            <a:pPr algn="just"/>
            <a:r>
              <a:rPr lang="en-US" sz="2400" dirty="0"/>
              <a:t>A related effect known as the </a:t>
            </a:r>
            <a:r>
              <a:rPr lang="en-US" sz="2400" b="1" dirty="0"/>
              <a:t>false-consensus bias</a:t>
            </a:r>
            <a:r>
              <a:rPr lang="en-US" sz="2400" dirty="0"/>
              <a:t> takes this tendency a step further </a:t>
            </a:r>
            <a:r>
              <a:rPr lang="en-US" sz="2400" b="1" i="1" dirty="0"/>
              <a:t>making us believe others ‘agree’ with our views as well.</a:t>
            </a:r>
            <a:endParaRPr lang="en-US" sz="2400" dirty="0"/>
          </a:p>
          <a:p>
            <a:pPr algn="r"/>
            <a:endParaRPr lang="en-US" sz="2400" i="1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4811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loud 3"/>
          <p:cNvSpPr/>
          <p:nvPr/>
        </p:nvSpPr>
        <p:spPr>
          <a:xfrm>
            <a:off x="4503763" y="423082"/>
            <a:ext cx="5295330" cy="361665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i="1" dirty="0"/>
              <a:t>The projection bias is the tendency to project current preferences into the future as if future tastes will match current ones</a:t>
            </a:r>
          </a:p>
        </p:txBody>
      </p:sp>
      <p:sp>
        <p:nvSpPr>
          <p:cNvPr id="5" name="Rectangle 4"/>
          <p:cNvSpPr/>
          <p:nvPr/>
        </p:nvSpPr>
        <p:spPr>
          <a:xfrm>
            <a:off x="5861285" y="4882065"/>
            <a:ext cx="63209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/>
              <a:t>(</a:t>
            </a:r>
            <a:r>
              <a:rPr lang="en-US" sz="2400" b="1" i="1" dirty="0" err="1"/>
              <a:t>Loewenstein</a:t>
            </a:r>
            <a:r>
              <a:rPr lang="en-US" sz="2400" b="1" i="1" dirty="0"/>
              <a:t>, </a:t>
            </a:r>
            <a:r>
              <a:rPr lang="en-US" sz="2400" b="1" i="1" dirty="0" err="1"/>
              <a:t>O’Donoghue</a:t>
            </a:r>
            <a:r>
              <a:rPr lang="en-US" sz="2400" b="1" i="1" dirty="0"/>
              <a:t>, and Rabin 2003).</a:t>
            </a:r>
            <a:endParaRPr lang="en-US" sz="2400" b="1" dirty="0"/>
          </a:p>
        </p:txBody>
      </p:sp>
      <p:sp>
        <p:nvSpPr>
          <p:cNvPr id="6" name="Teardrop 5"/>
          <p:cNvSpPr/>
          <p:nvPr/>
        </p:nvSpPr>
        <p:spPr>
          <a:xfrm>
            <a:off x="682389" y="2320119"/>
            <a:ext cx="3411942" cy="2792778"/>
          </a:xfrm>
          <a:prstGeom prst="teardrop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/>
              <a:t>We assume that our </a:t>
            </a:r>
            <a:r>
              <a:rPr lang="en-US" sz="2400" b="1" dirty="0"/>
              <a:t>habits &amp; preferences </a:t>
            </a:r>
            <a:r>
              <a:rPr lang="en-US" sz="2400" dirty="0"/>
              <a:t>will stay </a:t>
            </a:r>
            <a:r>
              <a:rPr lang="en-US" sz="2400" b="1" dirty="0"/>
              <a:t>consistent </a:t>
            </a:r>
            <a:r>
              <a:rPr lang="en-US" sz="2400" dirty="0"/>
              <a:t>&amp; the </a:t>
            </a:r>
            <a:r>
              <a:rPr lang="en-US" sz="2400" b="1" dirty="0"/>
              <a:t>same over time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953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330794"/>
            <a:ext cx="9520158" cy="1049235"/>
          </a:xfrm>
        </p:spPr>
        <p:txBody>
          <a:bodyPr/>
          <a:lstStyle/>
          <a:p>
            <a:r>
              <a:rPr lang="en-US"/>
              <a:t>Projection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630496"/>
            <a:ext cx="9520158" cy="3835849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In behavioral economics, </a:t>
            </a:r>
            <a:r>
              <a:rPr lang="en-US" sz="2400" b="1" dirty="0"/>
              <a:t>projection bias </a:t>
            </a:r>
            <a:r>
              <a:rPr lang="en-US" sz="2400" dirty="0"/>
              <a:t>refers </a:t>
            </a:r>
            <a:r>
              <a:rPr lang="en-US" sz="2400" b="1" dirty="0"/>
              <a:t>to people's assumption that their tastes or preferences will remain the same over time</a:t>
            </a:r>
            <a:r>
              <a:rPr lang="en-US" sz="2400" dirty="0"/>
              <a:t> (</a:t>
            </a:r>
            <a:r>
              <a:rPr lang="en-US" sz="2400" dirty="0" err="1"/>
              <a:t>Loewenstein</a:t>
            </a:r>
            <a:r>
              <a:rPr lang="en-US" sz="2400" dirty="0"/>
              <a:t> et al., 2003). </a:t>
            </a:r>
            <a:endParaRPr lang="en-US" sz="2400" dirty="0" smtClean="0"/>
          </a:p>
          <a:p>
            <a:pPr algn="just"/>
            <a:r>
              <a:rPr lang="en-US" sz="2400" dirty="0" smtClean="0"/>
              <a:t>Both </a:t>
            </a:r>
            <a:r>
              <a:rPr lang="en-US" sz="2400" b="1" dirty="0"/>
              <a:t>transient preferences in the short-term </a:t>
            </a:r>
            <a:r>
              <a:rPr lang="en-US" sz="2400" dirty="0"/>
              <a:t>(e.g. due to hunger or weather conditions) and </a:t>
            </a:r>
            <a:r>
              <a:rPr lang="en-US" sz="2400" b="1" dirty="0"/>
              <a:t>long-term changes in tastes</a:t>
            </a:r>
            <a:r>
              <a:rPr lang="en-US" sz="2400" dirty="0"/>
              <a:t> can lead to this bias.</a:t>
            </a:r>
          </a:p>
        </p:txBody>
      </p:sp>
    </p:spTree>
    <p:extLst>
      <p:ext uri="{BB962C8B-B14F-4D97-AF65-F5344CB8AC3E}">
        <p14:creationId xmlns:p14="http://schemas.microsoft.com/office/powerpoint/2010/main" val="135711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72256"/>
            <a:ext cx="9520158" cy="1049235"/>
          </a:xfrm>
        </p:spPr>
        <p:txBody>
          <a:bodyPr/>
          <a:lstStyle/>
          <a:p>
            <a:r>
              <a:rPr lang="en-US" b="1" dirty="0"/>
              <a:t>Projection </a:t>
            </a:r>
            <a:r>
              <a:rPr lang="en-US" b="1" dirty="0" smtClean="0"/>
              <a:t>Bias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606299"/>
            <a:ext cx="9520158" cy="3450613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Projection bias and </a:t>
            </a:r>
            <a:r>
              <a:rPr lang="en-US" sz="2400" b="1" dirty="0"/>
              <a:t>Irrational Grocery Shopping</a:t>
            </a:r>
            <a:r>
              <a:rPr lang="en-US" sz="2400" dirty="0"/>
              <a:t>: </a:t>
            </a:r>
            <a:endParaRPr lang="en-US" sz="2400" dirty="0" smtClean="0"/>
          </a:p>
          <a:p>
            <a:pPr algn="just"/>
            <a:r>
              <a:rPr lang="en-US" sz="2400" dirty="0" smtClean="0"/>
              <a:t>If </a:t>
            </a:r>
            <a:r>
              <a:rPr lang="en-US" sz="2400" dirty="0"/>
              <a:t>you go </a:t>
            </a:r>
            <a:r>
              <a:rPr lang="en-US" sz="2400" b="1" dirty="0"/>
              <a:t>grocery shopping </a:t>
            </a:r>
            <a:r>
              <a:rPr lang="en-US" sz="2400" dirty="0"/>
              <a:t>on an </a:t>
            </a:r>
            <a:r>
              <a:rPr lang="en-US" sz="2400" b="1" dirty="0"/>
              <a:t>empty stomach</a:t>
            </a:r>
            <a:r>
              <a:rPr lang="en-US" sz="2400" dirty="0"/>
              <a:t>, you tend to buy more food than is needed, and you may also end up buying unnecessary food to </a:t>
            </a:r>
            <a:r>
              <a:rPr lang="en-US" sz="2400" b="1" dirty="0"/>
              <a:t>satiate the hunger </a:t>
            </a:r>
            <a:r>
              <a:rPr lang="en-US" sz="2400" dirty="0"/>
              <a:t>that may not be even there in future.</a:t>
            </a:r>
          </a:p>
        </p:txBody>
      </p:sp>
    </p:spTree>
    <p:extLst>
      <p:ext uri="{BB962C8B-B14F-4D97-AF65-F5344CB8AC3E}">
        <p14:creationId xmlns:p14="http://schemas.microsoft.com/office/powerpoint/2010/main" val="77690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184</TotalTime>
  <Words>1276</Words>
  <Application>Microsoft Macintosh PowerPoint</Application>
  <PresentationFormat>Widescreen</PresentationFormat>
  <Paragraphs>107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Palatino Linotype</vt:lpstr>
      <vt:lpstr>Gallery</vt:lpstr>
      <vt:lpstr>Projection Bias</vt:lpstr>
      <vt:lpstr>Earlier learnings </vt:lpstr>
      <vt:lpstr>Earlier learnings </vt:lpstr>
      <vt:lpstr>Earlier learnings </vt:lpstr>
      <vt:lpstr>Topics to be covered</vt:lpstr>
      <vt:lpstr>Projection Bias</vt:lpstr>
      <vt:lpstr>PowerPoint Presentation</vt:lpstr>
      <vt:lpstr>Projection Bias</vt:lpstr>
      <vt:lpstr>Projection Bias</vt:lpstr>
      <vt:lpstr>Projection Bias</vt:lpstr>
      <vt:lpstr>PowerPoint Presentation</vt:lpstr>
      <vt:lpstr>Projection Bias</vt:lpstr>
      <vt:lpstr>Projection Bias</vt:lpstr>
      <vt:lpstr>Hindsight Bias</vt:lpstr>
      <vt:lpstr>PowerPoint Presentation</vt:lpstr>
      <vt:lpstr>Hindsight Bias </vt:lpstr>
      <vt:lpstr>Hindsight Bias </vt:lpstr>
      <vt:lpstr>Hindsight Bias- Individual effects </vt:lpstr>
      <vt:lpstr>Hindsight Bias-Systemic Effects</vt:lpstr>
      <vt:lpstr>PowerPoint Presentation</vt:lpstr>
      <vt:lpstr>PowerPoint Presentation</vt:lpstr>
      <vt:lpstr>Magical thinking</vt:lpstr>
      <vt:lpstr>PowerPoint Presentation</vt:lpstr>
      <vt:lpstr>Magical thinking</vt:lpstr>
      <vt:lpstr>Tempting Fate </vt:lpstr>
      <vt:lpstr>Contagion  </vt:lpstr>
      <vt:lpstr>Contagion  </vt:lpstr>
      <vt:lpstr>Contagion</vt:lpstr>
      <vt:lpstr>Contagion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Projection Bias</dc:title>
  <dc:creator>rkiran</dc:creator>
  <cp:lastModifiedBy>rkiran</cp:lastModifiedBy>
  <cp:revision>20</cp:revision>
  <dcterms:created xsi:type="dcterms:W3CDTF">2021-09-08T14:47:59Z</dcterms:created>
  <dcterms:modified xsi:type="dcterms:W3CDTF">2021-09-16T05:44:42Z</dcterms:modified>
</cp:coreProperties>
</file>

<file path=docProps/thumbnail.jpeg>
</file>